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80" r:id="rId5"/>
    <p:sldMasterId id="2147483714" r:id="rId6"/>
  </p:sldMasterIdLst>
  <p:notesMasterIdLst>
    <p:notesMasterId r:id="rId13"/>
  </p:notesMasterIdLst>
  <p:handoutMasterIdLst>
    <p:handoutMasterId r:id="rId14"/>
  </p:handoutMasterIdLst>
  <p:sldIdLst>
    <p:sldId id="440" r:id="rId7"/>
    <p:sldId id="433" r:id="rId8"/>
    <p:sldId id="434" r:id="rId9"/>
    <p:sldId id="436" r:id="rId10"/>
    <p:sldId id="438" r:id="rId11"/>
    <p:sldId id="439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4" pos="3538" userDrawn="1">
          <p15:clr>
            <a:srgbClr val="A4A3A4"/>
          </p15:clr>
        </p15:guide>
        <p15:guide id="5" orient="horz" pos="2704" userDrawn="1">
          <p15:clr>
            <a:srgbClr val="A4A3A4"/>
          </p15:clr>
        </p15:guide>
        <p15:guide id="6" pos="2631" userDrawn="1">
          <p15:clr>
            <a:srgbClr val="A4A3A4"/>
          </p15:clr>
        </p15:guide>
        <p15:guide id="7" pos="7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E3DE"/>
    <a:srgbClr val="D7D3D0"/>
    <a:srgbClr val="F6F6F4"/>
    <a:srgbClr val="238441"/>
    <a:srgbClr val="5EA038"/>
    <a:srgbClr val="9ACD3F"/>
    <a:srgbClr val="9BBB59"/>
    <a:srgbClr val="008000"/>
    <a:srgbClr val="5F4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95" autoAdjust="0"/>
  </p:normalViewPr>
  <p:slideViewPr>
    <p:cSldViewPr snapToGrid="0" snapToObjects="1">
      <p:cViewPr varScale="1">
        <p:scale>
          <a:sx n="58" d="100"/>
          <a:sy n="58" d="100"/>
        </p:scale>
        <p:origin x="-96" y="-384"/>
      </p:cViewPr>
      <p:guideLst>
        <p:guide orient="horz" pos="2704"/>
        <p:guide pos="3538"/>
        <p:guide pos="2631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8" d="100"/>
          <a:sy n="118" d="100"/>
        </p:scale>
        <p:origin x="2028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9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B0FB0-3C62-1C48-BA2C-E64FC818D92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10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10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9FB03-C25D-EC45-8679-323D7FF56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9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8F4DC-BCE6-2446-A1A8-CC4AAF21363C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10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10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FBB40-FA29-6444-9356-6DDD48371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5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017713" y="322263"/>
            <a:ext cx="10517188" cy="7888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8400597"/>
            <a:ext cx="5438140" cy="102950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FBB40-FA29-6444-9356-6DDD483715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jpe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6726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962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0284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432108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>
            <a:normAutofit/>
          </a:bodyPr>
          <a:lstStyle>
            <a:lvl1pPr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432108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233609" cy="432108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233609" cy="4321087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s Gras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6880" cy="699820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40271" y="2332386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271" y="3492033"/>
            <a:ext cx="7649629" cy="129444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1865" y="3333772"/>
            <a:ext cx="8687437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1748692"/>
            <a:ext cx="126000" cy="5259285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s Gras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6880" cy="699820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40271" y="2332386"/>
            <a:ext cx="74718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271" y="3492033"/>
            <a:ext cx="7471829" cy="129444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1865" y="3333772"/>
            <a:ext cx="8687437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1748692"/>
            <a:ext cx="126000" cy="5259285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s Gras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6880" cy="6998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48692"/>
            <a:ext cx="126000" cy="5259285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40271" y="2332386"/>
            <a:ext cx="74718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271" y="3492033"/>
            <a:ext cx="7471829" cy="129444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1865" y="3333772"/>
            <a:ext cx="8687437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atter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36800"/>
            <a:ext cx="9144000" cy="217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0" y="2540000"/>
            <a:ext cx="3788829" cy="1752600"/>
          </a:xfrm>
        </p:spPr>
        <p:txBody>
          <a:bodyPr bIns="187200" anchor="ctr">
            <a:normAutofit/>
          </a:bodyPr>
          <a:lstStyle>
            <a:lvl1pPr algn="l">
              <a:defRPr sz="2400" b="1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раздела презентации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4836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1284" y="652772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DF61C1-2457-E848-BB6B-E1DA9A54977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Main Patter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49400"/>
            <a:ext cx="9233611" cy="472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68" y="1714500"/>
            <a:ext cx="4168434" cy="4334934"/>
          </a:xfrm>
        </p:spPr>
        <p:txBody>
          <a:bodyPr/>
          <a:lstStyle>
            <a:lvl1pPr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1pPr>
            <a:lvl2pPr>
              <a:buClr>
                <a:srgbClr val="8EC02F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8EC02F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8EC02F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8EC02F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04800" y="6527720"/>
            <a:ext cx="2019300" cy="330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94067" y="534396"/>
            <a:ext cx="4168434" cy="633943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432108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6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432108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5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233609" cy="432108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8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overs Field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233609" cy="4321087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2670" y="534397"/>
            <a:ext cx="3788829" cy="633943"/>
          </a:xfrm>
        </p:spPr>
        <p:txBody>
          <a:bodyPr anchor="ctr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586321" y="4480105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321" y="5449760"/>
            <a:ext cx="7649629" cy="48114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95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s Gras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6880" cy="699820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40271" y="2332386"/>
            <a:ext cx="76496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271" y="3492033"/>
            <a:ext cx="7649629" cy="129444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1865" y="3333772"/>
            <a:ext cx="8687437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1748692"/>
            <a:ext cx="126000" cy="5259285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2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MArkin-AA\Рабочий стол\cover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2152649"/>
            <a:ext cx="126000" cy="3619501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60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s Gras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6880" cy="6998208"/>
          </a:xfrm>
          <a:prstGeom prst="rect">
            <a:avLst/>
          </a:prstGeom>
        </p:spPr>
      </p:pic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40271" y="2332386"/>
            <a:ext cx="74718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271" y="3492033"/>
            <a:ext cx="7471829" cy="129444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1865" y="3333772"/>
            <a:ext cx="8687437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1748692"/>
            <a:ext cx="126000" cy="5259285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5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s Gras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326880" cy="69982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48692"/>
            <a:ext cx="126000" cy="5259285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40271" y="2332386"/>
            <a:ext cx="7471829" cy="84314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271" y="3492033"/>
            <a:ext cx="7471829" cy="129444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41865" y="3333772"/>
            <a:ext cx="8687437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044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s Stripes 0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692822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0" y="1642533"/>
            <a:ext cx="7772400" cy="1099609"/>
          </a:xfrm>
        </p:spPr>
        <p:txBody>
          <a:bodyPr anchor="b">
            <a:normAutofit/>
          </a:bodyPr>
          <a:lstStyle>
            <a:lvl1pPr algn="l">
              <a:defRPr sz="2400" b="1" cap="none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Заголовок раздела презентации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0270" y="2936127"/>
            <a:ext cx="7772400" cy="150018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Подзаголовок раздела презентации</a:t>
            </a:r>
            <a:endParaRPr lang="en-GB" dirty="0" smtClean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5050" y="2835279"/>
            <a:ext cx="8707158" cy="1588"/>
          </a:xfrm>
          <a:prstGeom prst="line">
            <a:avLst/>
          </a:prstGeom>
          <a:ln w="6350" cap="flat" cmpd="sng" algn="ctr">
            <a:solidFill>
              <a:srgbClr val="8EC02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19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69467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s Stripe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6928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0" y="1642533"/>
            <a:ext cx="7772400" cy="1099609"/>
          </a:xfrm>
        </p:spPr>
        <p:txBody>
          <a:bodyPr anchor="b">
            <a:normAutofit/>
          </a:bodyPr>
          <a:lstStyle>
            <a:lvl1pPr algn="l">
              <a:defRPr sz="2400" b="1" cap="none">
                <a:solidFill>
                  <a:srgbClr val="000000"/>
                </a:solidFill>
              </a:defRPr>
            </a:lvl1pPr>
          </a:lstStyle>
          <a:p>
            <a:r>
              <a:rPr lang="ru-RU" dirty="0" smtClean="0"/>
              <a:t>Заголовок раздела презентации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9738" y="2936875"/>
            <a:ext cx="7772932" cy="2989263"/>
          </a:xfrm>
        </p:spPr>
        <p:txBody>
          <a:bodyPr numCol="2">
            <a:normAutofit/>
          </a:bodyPr>
          <a:lstStyle>
            <a:lvl1pPr marL="180975" marR="0" indent="-1635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Pct val="100000"/>
              <a:buFontTx/>
              <a:buBlip>
                <a:blip r:embed="rId4"/>
              </a:buBlip>
              <a:tabLst/>
              <a:defRPr sz="1300" baseline="0"/>
            </a:lvl1pPr>
          </a:lstStyle>
          <a:p>
            <a:pPr lvl="0"/>
            <a:r>
              <a:rPr lang="ru-RU" dirty="0" smtClean="0"/>
              <a:t>Содержание раздела презентации</a:t>
            </a:r>
          </a:p>
          <a:p>
            <a:pPr lvl="0"/>
            <a:r>
              <a:rPr lang="ru-RU" dirty="0" smtClean="0"/>
              <a:t>Содержание раздела презентации</a:t>
            </a:r>
          </a:p>
          <a:p>
            <a:pPr marL="180975" marR="0" lvl="0" indent="-1635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4"/>
              </a:buBlip>
              <a:tabLst/>
              <a:defRPr/>
            </a:pPr>
            <a:r>
              <a:rPr lang="ru-RU" dirty="0" smtClean="0"/>
              <a:t>Содержание раздела презентации</a:t>
            </a:r>
            <a:endParaRPr lang="en-US" dirty="0" smtClean="0"/>
          </a:p>
          <a:p>
            <a:pPr lvl="0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5050" y="2835279"/>
            <a:ext cx="8707158" cy="1588"/>
          </a:xfrm>
          <a:prstGeom prst="line">
            <a:avLst/>
          </a:prstGeom>
          <a:ln w="6350" cap="flat" cmpd="sng" algn="ctr">
            <a:solidFill>
              <a:srgbClr val="8EC02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29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atter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36800"/>
            <a:ext cx="9144000" cy="217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0" y="2540000"/>
            <a:ext cx="3788829" cy="1752600"/>
          </a:xfrm>
        </p:spPr>
        <p:txBody>
          <a:bodyPr bIns="187200" anchor="ctr">
            <a:normAutofit/>
          </a:bodyPr>
          <a:lstStyle>
            <a:lvl1pPr algn="l">
              <a:defRPr sz="2400" b="1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раздела презентации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40270" y="534397"/>
            <a:ext cx="3788829" cy="633943"/>
          </a:xfrm>
        </p:spPr>
        <p:txBody>
          <a:bodyPr anchor="ctr"/>
          <a:lstStyle>
            <a:lvl1pPr>
              <a:buNone/>
              <a:defRPr baseline="0"/>
            </a:lvl1pPr>
          </a:lstStyle>
          <a:p>
            <a:pPr lvl="0"/>
            <a:r>
              <a:rPr lang="ru-RU" dirty="0" smtClean="0"/>
              <a:t>С нами надежно.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68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s Stripes 0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6928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067" y="534396"/>
            <a:ext cx="4168434" cy="633943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68" y="1562100"/>
            <a:ext cx="8296552" cy="4470400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1284" y="65277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F61C1-2457-E848-BB6B-E1DA9A54977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64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1284" y="652772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DF61C1-2457-E848-BB6B-E1DA9A54977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Main Patter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49400"/>
            <a:ext cx="9233611" cy="472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68" y="1714500"/>
            <a:ext cx="4168434" cy="4334934"/>
          </a:xfrm>
        </p:spPr>
        <p:txBody>
          <a:bodyPr/>
          <a:lstStyle>
            <a:lvl1pPr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1pPr>
            <a:lvl2pPr>
              <a:buClr>
                <a:srgbClr val="8EC02F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8EC02F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8EC02F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8EC02F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04800" y="6527720"/>
            <a:ext cx="2019300" cy="330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94067" y="534396"/>
            <a:ext cx="4168434" cy="633943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512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s Stripes 0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6928225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1284" y="65277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F61C1-2457-E848-BB6B-E1DA9A54977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 descr="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066" y="534396"/>
            <a:ext cx="4600233" cy="633943"/>
          </a:xfrm>
        </p:spPr>
        <p:txBody>
          <a:bodyPr anchor="ctr"/>
          <a:lstStyle/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67" y="1549399"/>
            <a:ext cx="4038600" cy="447040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buClr>
                <a:srgbClr val="266234"/>
              </a:buClr>
              <a:buSzPct val="120000"/>
              <a:buFont typeface="Arial"/>
              <a:buChar char="•"/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Click to edit Master text styles</a:t>
            </a:r>
          </a:p>
          <a:p>
            <a:pPr lvl="1"/>
            <a:r>
              <a:rPr lang="ru-RU" dirty="0" smtClean="0"/>
              <a:t>Second level</a:t>
            </a:r>
          </a:p>
          <a:p>
            <a:pPr lvl="2"/>
            <a:r>
              <a:rPr lang="ru-RU" dirty="0" smtClean="0"/>
              <a:t>Third level</a:t>
            </a:r>
          </a:p>
          <a:p>
            <a:pPr lvl="3"/>
            <a:r>
              <a:rPr lang="ru-RU" dirty="0" smtClean="0"/>
              <a:t>Fourth level</a:t>
            </a:r>
          </a:p>
          <a:p>
            <a:pPr lvl="4"/>
            <a:r>
              <a:rPr lang="ru-R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584" y="1549399"/>
            <a:ext cx="4038600" cy="4470401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253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vers Stripes 0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33611" cy="6928225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761284" y="6527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fld id="{6DDF61C1-2457-E848-BB6B-E1DA9A549776}" type="slidenum">
              <a:rPr lang="en-US" sz="800" smtClean="0">
                <a:solidFill>
                  <a:prstClr val="white"/>
                </a:solidFill>
                <a:latin typeface="Arial"/>
                <a:cs typeface="Arial"/>
              </a:rPr>
              <a:pPr algn="r">
                <a:defRPr/>
              </a:pPr>
              <a:t>‹#›</a:t>
            </a:fld>
            <a:endParaRPr lang="en-US" sz="8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pic>
        <p:nvPicPr>
          <p:cNvPr id="15" name="Picture 14" descr="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6513" y="534396"/>
            <a:ext cx="3200187" cy="633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534397"/>
            <a:ext cx="126000" cy="633942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67" y="1549400"/>
            <a:ext cx="3944066" cy="330964"/>
          </a:xfrm>
          <a:solidFill>
            <a:srgbClr val="008000"/>
          </a:solidFill>
        </p:spPr>
        <p:txBody>
          <a:bodyPr lIns="144000" anchor="ctr">
            <a:norm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67" y="1880365"/>
            <a:ext cx="3944066" cy="4088636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144000" tIns="21600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Click to edit Master text styles</a:t>
            </a:r>
          </a:p>
          <a:p>
            <a:pPr lvl="1"/>
            <a:r>
              <a:rPr lang="ru-RU" dirty="0" smtClean="0"/>
              <a:t>Second level</a:t>
            </a:r>
          </a:p>
          <a:p>
            <a:pPr lvl="2"/>
            <a:r>
              <a:rPr lang="ru-RU" dirty="0" smtClean="0"/>
              <a:t>Third level</a:t>
            </a:r>
          </a:p>
          <a:p>
            <a:pPr lvl="3"/>
            <a:r>
              <a:rPr lang="ru-RU" dirty="0" smtClean="0"/>
              <a:t>Fourth level</a:t>
            </a:r>
          </a:p>
          <a:p>
            <a:pPr lvl="4"/>
            <a:r>
              <a:rPr lang="ru-R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2502" y="1549400"/>
            <a:ext cx="4119682" cy="330964"/>
          </a:xfrm>
          <a:solidFill>
            <a:srgbClr val="008000"/>
          </a:solidFill>
        </p:spPr>
        <p:txBody>
          <a:bodyPr lIns="144000" anchor="ctr">
            <a:norm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2502" y="1880365"/>
            <a:ext cx="4119682" cy="4088636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144000" tIns="180000" rIns="216000" bIns="9360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Click to edit Master text styles</a:t>
            </a:r>
          </a:p>
          <a:p>
            <a:pPr lvl="1"/>
            <a:r>
              <a:rPr lang="ru-RU" dirty="0" smtClean="0"/>
              <a:t>Second level</a:t>
            </a:r>
          </a:p>
          <a:p>
            <a:pPr lvl="2"/>
            <a:r>
              <a:rPr lang="ru-RU" dirty="0" smtClean="0"/>
              <a:t>Third level</a:t>
            </a:r>
          </a:p>
          <a:p>
            <a:pPr lvl="3"/>
            <a:r>
              <a:rPr lang="ru-RU" dirty="0" smtClean="0"/>
              <a:t>Fourth level</a:t>
            </a:r>
          </a:p>
          <a:p>
            <a:pPr lvl="4"/>
            <a:r>
              <a:rPr lang="ru-R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120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>
              <a:defRPr sz="1600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68" y="1274549"/>
            <a:ext cx="8296552" cy="4999251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748584" y="338992"/>
            <a:ext cx="2133600" cy="54529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Название презентации (задается в настройках footer)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38992"/>
            <a:ext cx="126000" cy="5934808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798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in Patter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501" y="1274549"/>
            <a:ext cx="8530977" cy="4999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>
              <a:defRPr sz="1600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067" y="1405468"/>
            <a:ext cx="4461933" cy="4732866"/>
          </a:xfrm>
        </p:spPr>
        <p:txBody>
          <a:bodyPr/>
          <a:lstStyle>
            <a:lvl1pPr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1pPr>
            <a:lvl2pPr>
              <a:buClr>
                <a:srgbClr val="8EC02F"/>
              </a:buClr>
              <a:defRPr>
                <a:solidFill>
                  <a:schemeClr val="bg1"/>
                </a:solidFill>
              </a:defRPr>
            </a:lvl2pPr>
            <a:lvl3pPr>
              <a:buClr>
                <a:srgbClr val="8EC02F"/>
              </a:buClr>
              <a:defRPr>
                <a:solidFill>
                  <a:schemeClr val="bg1"/>
                </a:solidFill>
              </a:defRPr>
            </a:lvl3pPr>
            <a:lvl4pPr>
              <a:buClr>
                <a:srgbClr val="8EC02F"/>
              </a:buClr>
              <a:defRPr>
                <a:solidFill>
                  <a:schemeClr val="bg1"/>
                </a:solidFill>
              </a:defRPr>
            </a:lvl4pPr>
            <a:lvl5pPr>
              <a:buClr>
                <a:srgbClr val="8EC02F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748584" y="338992"/>
            <a:ext cx="2133600" cy="54529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Название презентации (задается в настройках footer)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8992"/>
            <a:ext cx="126000" cy="5934808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522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67" y="1282715"/>
            <a:ext cx="4038600" cy="494875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buClr>
                <a:srgbClr val="266234"/>
              </a:buClr>
              <a:buSzPct val="120000"/>
              <a:buFont typeface="Arial"/>
              <a:buChar char="•"/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584" y="1282715"/>
            <a:ext cx="4038600" cy="494875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748584" y="338992"/>
            <a:ext cx="2133600" cy="54529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Название презентации (задается в настройках footer)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8992"/>
            <a:ext cx="126000" cy="5934808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2408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67" y="1240602"/>
            <a:ext cx="3944066" cy="639762"/>
          </a:xfrm>
          <a:solidFill>
            <a:srgbClr val="008000"/>
          </a:solidFill>
        </p:spPr>
        <p:txBody>
          <a:bodyPr lIns="144000" anchor="ctr">
            <a:norm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67" y="1880365"/>
            <a:ext cx="3944066" cy="4359568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144000" tIns="21600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Click to edit Master text styles</a:t>
            </a:r>
          </a:p>
          <a:p>
            <a:pPr lvl="1"/>
            <a:r>
              <a:rPr lang="ru-RU" dirty="0" smtClean="0"/>
              <a:t>Second level</a:t>
            </a:r>
          </a:p>
          <a:p>
            <a:pPr lvl="2"/>
            <a:r>
              <a:rPr lang="ru-RU" dirty="0" smtClean="0"/>
              <a:t>Third level</a:t>
            </a:r>
          </a:p>
          <a:p>
            <a:pPr lvl="3"/>
            <a:r>
              <a:rPr lang="ru-RU" dirty="0" smtClean="0"/>
              <a:t>Fourth level</a:t>
            </a:r>
          </a:p>
          <a:p>
            <a:pPr lvl="4"/>
            <a:r>
              <a:rPr lang="ru-R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2502" y="1240602"/>
            <a:ext cx="4119682" cy="639762"/>
          </a:xfrm>
          <a:solidFill>
            <a:srgbClr val="008000"/>
          </a:solidFill>
        </p:spPr>
        <p:txBody>
          <a:bodyPr lIns="144000" anchor="ctr">
            <a:norm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2502" y="1880365"/>
            <a:ext cx="4119682" cy="4359568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144000" tIns="180000" rIns="216000" bIns="9360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Click to edit Master text styles</a:t>
            </a:r>
          </a:p>
          <a:p>
            <a:pPr lvl="1"/>
            <a:r>
              <a:rPr lang="ru-RU" dirty="0" smtClean="0"/>
              <a:t>Second level</a:t>
            </a:r>
          </a:p>
          <a:p>
            <a:pPr lvl="2"/>
            <a:r>
              <a:rPr lang="ru-RU" dirty="0" smtClean="0"/>
              <a:t>Third level</a:t>
            </a:r>
          </a:p>
          <a:p>
            <a:pPr lvl="3"/>
            <a:r>
              <a:rPr lang="ru-RU" dirty="0" smtClean="0"/>
              <a:t>Fourth level</a:t>
            </a:r>
          </a:p>
          <a:p>
            <a:pPr lvl="4"/>
            <a:r>
              <a:rPr lang="ru-RU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6748584" y="338992"/>
            <a:ext cx="2133600" cy="54529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Название презентации (задается в настройках footer)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338992"/>
            <a:ext cx="126000" cy="5934808"/>
          </a:xfrm>
          <a:prstGeom prst="rect">
            <a:avLst/>
          </a:prstGeom>
          <a:solidFill>
            <a:srgbClr val="F6B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2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77974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vers Stripes 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4672" y="-1495"/>
            <a:ext cx="9326880" cy="6998208"/>
          </a:xfrm>
          <a:prstGeom prst="rect">
            <a:avLst/>
          </a:prstGeom>
          <a:solidFill>
            <a:srgbClr val="9ACD3F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066" y="1540933"/>
            <a:ext cx="5374933" cy="1286934"/>
          </a:xfrm>
        </p:spPr>
        <p:txBody>
          <a:bodyPr anchor="ctr">
            <a:normAutofit/>
          </a:bodyPr>
          <a:lstStyle>
            <a:lvl1pPr>
              <a:defRPr sz="2400" baseline="0"/>
            </a:lvl1pPr>
          </a:lstStyle>
          <a:p>
            <a:r>
              <a:rPr lang="ru-RU" dirty="0" smtClean="0"/>
              <a:t>Закрывающий слайд презентации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94068" y="3462867"/>
            <a:ext cx="2818050" cy="2277534"/>
          </a:xfrm>
        </p:spPr>
        <p:txBody>
          <a:bodyPr anchor="b">
            <a:normAutofit/>
          </a:bodyPr>
          <a:lstStyle>
            <a:lvl1pPr marL="3175" indent="-3175">
              <a:buNone/>
              <a:defRPr sz="1000" baseline="0"/>
            </a:lvl1pPr>
          </a:lstStyle>
          <a:p>
            <a:pPr lvl="0"/>
            <a:r>
              <a:rPr lang="ru-RU" dirty="0" smtClean="0"/>
              <a:t>Текст закрывающего слайда, реквизиты, контактная информация.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3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7974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781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383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501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1544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61C1-2457-E848-BB6B-E1DA9A549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4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61" r:id="rId12"/>
    <p:sldLayoutId id="2147483673" r:id="rId13"/>
    <p:sldLayoutId id="2147483674" r:id="rId14"/>
    <p:sldLayoutId id="2147483675" r:id="rId15"/>
    <p:sldLayoutId id="2147483672" r:id="rId16"/>
    <p:sldLayoutId id="2147483662" r:id="rId17"/>
    <p:sldLayoutId id="2147483663" r:id="rId18"/>
    <p:sldLayoutId id="2147483671" r:id="rId19"/>
    <p:sldLayoutId id="2147483677" r:id="rId2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67" y="338992"/>
            <a:ext cx="4168434" cy="5452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300" y="1274549"/>
            <a:ext cx="8268320" cy="499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1808" y="64388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8584" y="64388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6DDF61C1-2457-E848-BB6B-E1DA9A54977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594067" y="64388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algn="l">
              <a:defRPr/>
            </a:pPr>
            <a:r>
              <a:rPr lang="ru-RU" sz="800" dirty="0" smtClean="0">
                <a:solidFill>
                  <a:prstClr val="black"/>
                </a:solidFill>
              </a:rPr>
              <a:t>Россельхозбанк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637866" y="338992"/>
            <a:ext cx="2244317" cy="54529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Название презентации (задается в настройках footer)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72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80975" indent="-163513" algn="l" defTabSz="457200" rtl="0" eaLnBrk="1" latinLnBrk="0" hangingPunct="1">
        <a:spcBef>
          <a:spcPct val="20000"/>
        </a:spcBef>
        <a:buSzPct val="100000"/>
        <a:buFontTx/>
        <a:buBlip>
          <a:blip r:embed="rId22"/>
        </a:buBlip>
        <a:defRPr sz="1200" kern="1200">
          <a:solidFill>
            <a:schemeClr val="tx1"/>
          </a:solidFill>
          <a:latin typeface="Arial"/>
          <a:ea typeface="+mn-ea"/>
          <a:cs typeface="Arial"/>
        </a:defRPr>
      </a:lvl1pPr>
      <a:lvl2pPr marL="360363" indent="-179388" algn="l" defTabSz="358775" rtl="0" eaLnBrk="1" latinLnBrk="0" hangingPunct="1">
        <a:spcBef>
          <a:spcPct val="20000"/>
        </a:spcBef>
        <a:buClr>
          <a:srgbClr val="266234"/>
        </a:buClr>
        <a:buSzPct val="140000"/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2pPr>
      <a:lvl3pPr marL="536575" indent="-157163" algn="l" defTabSz="457200" rtl="0" eaLnBrk="1" latinLnBrk="0" hangingPunct="1">
        <a:spcBef>
          <a:spcPct val="20000"/>
        </a:spcBef>
        <a:buClr>
          <a:srgbClr val="266234"/>
        </a:buClr>
        <a:buSzPct val="120000"/>
        <a:buFont typeface="Wingdings" charset="2"/>
        <a:buChar char="§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715963" indent="-174625" algn="l" defTabSz="457200" rtl="0" eaLnBrk="1" latinLnBrk="0" hangingPunct="1">
        <a:spcBef>
          <a:spcPct val="20000"/>
        </a:spcBef>
        <a:buClr>
          <a:srgbClr val="266234"/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96938" indent="-176213" algn="l" defTabSz="457200" rtl="0" eaLnBrk="1" latinLnBrk="0" hangingPunct="1">
        <a:spcBef>
          <a:spcPct val="20000"/>
        </a:spcBef>
        <a:buClr>
          <a:srgbClr val="266234"/>
        </a:buClr>
        <a:buSzPct val="50000"/>
        <a:buFont typeface="Wingdings" charset="2"/>
        <a:buChar char="u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9687" y="1303922"/>
            <a:ext cx="8856500" cy="727637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Кредитные программы для жителей </a:t>
            </a:r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1874" y="1886966"/>
            <a:ext cx="8653377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Государственной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 «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Комплексное развитие сельских территорий»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9510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1284" y="6603920"/>
            <a:ext cx="2252092" cy="365125"/>
          </a:xfrm>
        </p:spPr>
        <p:txBody>
          <a:bodyPr/>
          <a:lstStyle/>
          <a:p>
            <a:fld id="{6DDF61C1-2457-E848-BB6B-E1DA9A54977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117" y="473989"/>
            <a:ext cx="5854359" cy="6339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Кредитные программы для жителей села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03034" y="1018064"/>
            <a:ext cx="9813306" cy="3168880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102682" y="1057082"/>
            <a:ext cx="49200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 для 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0474" y="2230503"/>
            <a:ext cx="31152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4718370" y="1811187"/>
            <a:ext cx="1371600" cy="1403461"/>
            <a:chOff x="4768651" y="2595942"/>
            <a:chExt cx="1371600" cy="1403461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607595" y="2771386"/>
              <a:ext cx="3209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41" name="Rectangle 122"/>
            <p:cNvSpPr>
              <a:spLocks noChangeArrowheads="1"/>
            </p:cNvSpPr>
            <p:nvPr/>
          </p:nvSpPr>
          <p:spPr bwMode="auto">
            <a:xfrm>
              <a:off x="5051782" y="2595942"/>
              <a:ext cx="757326" cy="140346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9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ru-RU" sz="9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072968" y="3722404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0" name="Прямоугольник 139"/>
          <p:cNvSpPr/>
          <p:nvPr/>
        </p:nvSpPr>
        <p:spPr>
          <a:xfrm>
            <a:off x="1575340" y="4976547"/>
            <a:ext cx="142477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497268" y="4197882"/>
            <a:ext cx="38928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коммуникаций: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1653263" y="5495989"/>
            <a:ext cx="93010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411337" y="4807217"/>
            <a:ext cx="2085232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426185" y="5405159"/>
            <a:ext cx="190469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1276348" y="5738565"/>
            <a:ext cx="418637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46" name="Рисунок 145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6946" y="4917796"/>
            <a:ext cx="268899" cy="268899"/>
          </a:xfrm>
          <a:prstGeom prst="rect">
            <a:avLst/>
          </a:prstGeom>
        </p:spPr>
      </p:pic>
      <p:pic>
        <p:nvPicPr>
          <p:cNvPr id="147" name="Рисунок 146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7176" y="5366443"/>
            <a:ext cx="324161" cy="324161"/>
          </a:xfrm>
          <a:prstGeom prst="rect">
            <a:avLst/>
          </a:prstGeom>
        </p:spPr>
      </p:pic>
      <p:pic>
        <p:nvPicPr>
          <p:cNvPr id="148" name="Рисунок 147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2864" y="5444065"/>
            <a:ext cx="250399" cy="250399"/>
          </a:xfrm>
          <a:prstGeom prst="rect">
            <a:avLst/>
          </a:prstGeom>
        </p:spPr>
      </p:pic>
      <p:pic>
        <p:nvPicPr>
          <p:cNvPr id="149" name="Рисунок 148"/>
          <p:cNvPicPr>
            <a:picLocks noChangeAspect="1"/>
          </p:cNvPicPr>
          <p:nvPr/>
        </p:nvPicPr>
        <p:blipFill>
          <a:blip r:embed="rId6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8245" y="4869272"/>
            <a:ext cx="282024" cy="282024"/>
          </a:xfrm>
          <a:prstGeom prst="rect">
            <a:avLst/>
          </a:prstGeom>
        </p:spPr>
      </p:pic>
      <p:sp>
        <p:nvSpPr>
          <p:cNvPr id="152" name="Прямоугольник 151"/>
          <p:cNvSpPr/>
          <p:nvPr/>
        </p:nvSpPr>
        <p:spPr>
          <a:xfrm>
            <a:off x="1447668" y="5952946"/>
            <a:ext cx="40489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6700962" y="4221780"/>
            <a:ext cx="2307801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тыс. руб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698391" y="5626076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493777" y="5867377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6500928" y="4426813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проживающих 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9063" y="4271881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6717188" y="4922912"/>
            <a:ext cx="2291575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250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тыс. руб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539063" y="5173265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621644" y="4270472"/>
            <a:ext cx="86514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кредита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2678" y="4261540"/>
            <a:ext cx="161899" cy="16189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590" y="4990703"/>
            <a:ext cx="161899" cy="16189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1730" y="4236734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621645" y="5696998"/>
            <a:ext cx="841858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6492" y="5696998"/>
            <a:ext cx="161899" cy="161899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1485364" y="3637779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5696" y="3267140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7569" y="3285662"/>
            <a:ext cx="161899" cy="161899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7569" y="3686075"/>
            <a:ext cx="161899" cy="1618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2782" y="3238270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5281" y="5994734"/>
            <a:ext cx="161899" cy="161899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8838415" y="4976403"/>
            <a:ext cx="52408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(вкл.)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497460" y="4343698"/>
            <a:ext cx="9813306" cy="21846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1284" y="6603920"/>
            <a:ext cx="2252092" cy="365125"/>
          </a:xfrm>
        </p:spPr>
        <p:txBody>
          <a:bodyPr/>
          <a:lstStyle/>
          <a:p>
            <a:fld id="{6DDF61C1-2457-E848-BB6B-E1DA9A54977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7460" y="1174818"/>
            <a:ext cx="9813306" cy="316888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7887330" y="1256974"/>
            <a:ext cx="1371600" cy="1403461"/>
            <a:chOff x="4768651" y="2595942"/>
            <a:chExt cx="1371600" cy="1403461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607595" y="2771386"/>
              <a:ext cx="32092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41" name="Rectangle 122"/>
            <p:cNvSpPr>
              <a:spLocks noChangeArrowheads="1"/>
            </p:cNvSpPr>
            <p:nvPr/>
          </p:nvSpPr>
          <p:spPr bwMode="auto">
            <a:xfrm>
              <a:off x="5051782" y="2595942"/>
              <a:ext cx="757326" cy="140346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9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ru-RU" sz="9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072968" y="3722404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6" name="Рисунок 15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009" y="2295819"/>
            <a:ext cx="231397" cy="2313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950" y="457737"/>
            <a:ext cx="6179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шагов и получите потребительский кредит по льготной процентной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ставке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53660" y="1627628"/>
            <a:ext cx="1040457" cy="1040457"/>
            <a:chOff x="4768651" y="2627803"/>
            <a:chExt cx="1371600" cy="1371600"/>
          </a:xfrm>
        </p:grpSpPr>
        <p:sp>
          <p:nvSpPr>
            <p:cNvPr id="52" name="Овал 51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303" y="1903119"/>
            <a:ext cx="4501272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1108575" y="1630545"/>
            <a:ext cx="43901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59965" y="2923818"/>
            <a:ext cx="1040457" cy="1040457"/>
            <a:chOff x="4768651" y="2627803"/>
            <a:chExt cx="1371600" cy="1371600"/>
          </a:xfrm>
        </p:grpSpPr>
        <p:sp>
          <p:nvSpPr>
            <p:cNvPr id="60" name="Овал 5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1094118" y="3468533"/>
            <a:ext cx="494092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63" name="Rectangle 1"/>
          <p:cNvSpPr>
            <a:spLocks noChangeArrowheads="1"/>
          </p:cNvSpPr>
          <p:nvPr/>
        </p:nvSpPr>
        <p:spPr bwMode="auto">
          <a:xfrm>
            <a:off x="1106230" y="2932726"/>
            <a:ext cx="43901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53660" y="4523684"/>
            <a:ext cx="1040457" cy="1040457"/>
            <a:chOff x="4768651" y="2627803"/>
            <a:chExt cx="1371600" cy="1371600"/>
          </a:xfrm>
        </p:grpSpPr>
        <p:sp>
          <p:nvSpPr>
            <p:cNvPr id="65" name="Овал 6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1127502" y="4844477"/>
            <a:ext cx="448907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организации, указанный 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114689" y="4589335"/>
            <a:ext cx="41613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73" name="Rectangle 1"/>
          <p:cNvSpPr>
            <a:spLocks noChangeArrowheads="1"/>
          </p:cNvSpPr>
          <p:nvPr/>
        </p:nvSpPr>
        <p:spPr bwMode="auto">
          <a:xfrm>
            <a:off x="34924" y="5654523"/>
            <a:ext cx="922400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подряда 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75" name="Rectangle 1"/>
          <p:cNvSpPr>
            <a:spLocks noChangeArrowheads="1"/>
          </p:cNvSpPr>
          <p:nvPr/>
        </p:nvSpPr>
        <p:spPr bwMode="auto">
          <a:xfrm>
            <a:off x="1127502" y="3671035"/>
            <a:ext cx="428052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dirty="0" smtClean="0">
                <a:latin typeface="Arial" panose="020B0604020202020204" pitchFamily="34" charset="0"/>
              </a:rPr>
              <a:t>(список рекомендуемых подрядных организаций размещен на сайте Банка)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1"/>
          <p:cNvSpPr>
            <a:spLocks noChangeArrowheads="1"/>
          </p:cNvSpPr>
          <p:nvPr/>
        </p:nvSpPr>
        <p:spPr bwMode="auto">
          <a:xfrm>
            <a:off x="1094117" y="3916471"/>
            <a:ext cx="4940922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подряда 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0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5447713" y="4157533"/>
            <a:ext cx="1053191" cy="117676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кредита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1284" y="6603920"/>
            <a:ext cx="2252092" cy="365125"/>
          </a:xfrm>
        </p:spPr>
        <p:txBody>
          <a:bodyPr/>
          <a:lstStyle/>
          <a:p>
            <a:fld id="{6DDF61C1-2457-E848-BB6B-E1DA9A54977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9" name="Заголовок 2"/>
          <p:cNvSpPr>
            <a:spLocks noGrp="1"/>
          </p:cNvSpPr>
          <p:nvPr>
            <p:ph type="title"/>
          </p:nvPr>
        </p:nvSpPr>
        <p:spPr>
          <a:xfrm>
            <a:off x="119950" y="529080"/>
            <a:ext cx="5854359" cy="6339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Кредитные программы для жителей села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625" y="1128186"/>
            <a:ext cx="9434723" cy="304662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</p:pic>
      <p:grpSp>
        <p:nvGrpSpPr>
          <p:cNvPr id="15" name="Группа 14"/>
          <p:cNvGrpSpPr/>
          <p:nvPr/>
        </p:nvGrpSpPr>
        <p:grpSpPr>
          <a:xfrm>
            <a:off x="5117025" y="1273954"/>
            <a:ext cx="1371600" cy="1371600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78944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5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2,7</a:t>
              </a:r>
              <a:endParaRPr lang="ru-RU" sz="5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14715" y="1273954"/>
            <a:ext cx="3961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Сельская ипотека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2595" y="1935950"/>
            <a:ext cx="39002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потечный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государственной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298510" y="5729593"/>
            <a:ext cx="340360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*строительство должно осуществляться организацией по договору подряда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659616" y="4226307"/>
            <a:ext cx="2286287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млн. руб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561834" y="3234540"/>
            <a:ext cx="843231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25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лет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513842" y="442204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объектов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недвижимости, расположенных на сельских территориях (сельских агломерациях)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Ленинградской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области и субъектов Российской Федерации, входящих в состав Дальневосточного федерального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округа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2553" y="4293826"/>
            <a:ext cx="161899" cy="161899"/>
          </a:xfrm>
          <a:prstGeom prst="rect">
            <a:avLst/>
          </a:prstGeom>
        </p:spPr>
      </p:pic>
      <p:sp>
        <p:nvSpPr>
          <p:cNvPr id="76" name="Прямоугольник 75"/>
          <p:cNvSpPr/>
          <p:nvPr/>
        </p:nvSpPr>
        <p:spPr>
          <a:xfrm>
            <a:off x="6558681" y="5134248"/>
            <a:ext cx="108964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6953" y="4969103"/>
            <a:ext cx="161899" cy="161899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-4397" y="4167062"/>
            <a:ext cx="1266876" cy="169445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-6332" y="3203473"/>
            <a:ext cx="1340747" cy="39998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/>
              <a:t>Срок кредита</a:t>
            </a: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7353" y="3305462"/>
            <a:ext cx="161899" cy="161899"/>
          </a:xfrm>
          <a:prstGeom prst="rect">
            <a:avLst/>
          </a:prstGeom>
        </p:spPr>
      </p:pic>
      <p:sp>
        <p:nvSpPr>
          <p:cNvPr id="84" name="Прямоугольник 83"/>
          <p:cNvSpPr/>
          <p:nvPr/>
        </p:nvSpPr>
        <p:spPr>
          <a:xfrm>
            <a:off x="8692565" y="4954803"/>
            <a:ext cx="52408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(вкл.)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71419" y="4205683"/>
            <a:ext cx="38948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Покупка квартиры в готовом или строящемся доме по договору купли-продажи /договору долевого участия 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08339" y="5177612"/>
            <a:ext cx="365035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Покупка дома с землей по договору купли-продажи / покупка земельного участка и строительство на нем жилого дома</a:t>
            </a:r>
            <a:r>
              <a:rPr lang="ru-RU" sz="10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706254" y="4623495"/>
            <a:ext cx="37349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 или завершение строительства жилого дома</a:t>
            </a:r>
            <a:r>
              <a:rPr lang="ru-RU" sz="10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на земельном участке, находящемся в собственности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8" name="Рисунок 87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8798" y="4238370"/>
            <a:ext cx="311184" cy="311184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4415" y="4728440"/>
            <a:ext cx="338739" cy="338739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6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1964" y="5232970"/>
            <a:ext cx="373371" cy="37337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8790" y="6599213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- 3% годовых 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2261379" y="3295092"/>
            <a:ext cx="52408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(вкл.)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663313" y="4906285"/>
            <a:ext cx="2395358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млн. руб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8673584" y="4275141"/>
            <a:ext cx="52408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(вкл.)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-4397" y="2587688"/>
            <a:ext cx="1338812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000" dirty="0" smtClean="0"/>
              <a:t>Первоначальный взнос</a:t>
            </a:r>
            <a:endParaRPr lang="ru-RU" sz="1000" dirty="0"/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9935" y="2755510"/>
            <a:ext cx="161899" cy="161899"/>
          </a:xfrm>
          <a:prstGeom prst="rect">
            <a:avLst/>
          </a:prstGeom>
        </p:spPr>
      </p:pic>
      <p:sp>
        <p:nvSpPr>
          <p:cNvPr id="98" name="Прямоугольник 97"/>
          <p:cNvSpPr/>
          <p:nvPr/>
        </p:nvSpPr>
        <p:spPr>
          <a:xfrm>
            <a:off x="1530314" y="2647155"/>
            <a:ext cx="10735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и более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22" y="5965355"/>
            <a:ext cx="1242734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Обеспечение по кредиту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49470" y="5981536"/>
            <a:ext cx="38074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Залог приобретенного (построенного) за счет кредитных средств Банка объекта недвижимости</a:t>
            </a:r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579" y="6031549"/>
            <a:ext cx="161899" cy="161899"/>
          </a:xfrm>
          <a:prstGeom prst="rect">
            <a:avLst/>
          </a:prstGeom>
        </p:spPr>
      </p:pic>
      <p:sp>
        <p:nvSpPr>
          <p:cNvPr id="101" name="TextBox 100"/>
          <p:cNvSpPr txBox="1"/>
          <p:nvPr/>
        </p:nvSpPr>
        <p:spPr>
          <a:xfrm>
            <a:off x="5448166" y="5413216"/>
            <a:ext cx="1088787" cy="70434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ru-RU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5394599" y="5620299"/>
            <a:ext cx="1487204" cy="299296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</a:t>
            </a:r>
            <a:r>
              <a:rPr lang="ru-RU" sz="1200" dirty="0" smtClean="0"/>
              <a:t>трахование</a:t>
            </a:r>
            <a:endParaRPr lang="ru-RU" sz="1200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6732300" y="5350742"/>
            <a:ext cx="25210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Страхование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имущества, принимаемого Банком в 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залог</a:t>
            </a:r>
          </a:p>
        </p:txBody>
      </p:sp>
      <p:pic>
        <p:nvPicPr>
          <p:cNvPr id="104" name="Рисунок 10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843" y="5422153"/>
            <a:ext cx="161899" cy="161899"/>
          </a:xfrm>
          <a:prstGeom prst="rect">
            <a:avLst/>
          </a:prstGeom>
        </p:spPr>
      </p:pic>
      <p:sp>
        <p:nvSpPr>
          <p:cNvPr id="105" name="Прямоугольник 104"/>
          <p:cNvSpPr/>
          <p:nvPr/>
        </p:nvSpPr>
        <p:spPr>
          <a:xfrm>
            <a:off x="6759742" y="5721464"/>
            <a:ext cx="2513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обровольное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страхование жизни и здоровья заемщика/созаемщиков</a:t>
            </a:r>
          </a:p>
        </p:txBody>
      </p:sp>
      <p:pic>
        <p:nvPicPr>
          <p:cNvPr id="106" name="Рисунок 10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843" y="5768819"/>
            <a:ext cx="161899" cy="16189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439706" y="6179768"/>
            <a:ext cx="1097247" cy="61652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Схема расчетов</a:t>
            </a:r>
            <a:endParaRPr lang="ru-RU" sz="1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828744" y="6207674"/>
            <a:ext cx="21132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Аккредитивная форма расчетов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9616" y="6245898"/>
            <a:ext cx="161899" cy="16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3960838" y="4075039"/>
            <a:ext cx="1266876" cy="239844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Список документов</a:t>
            </a:r>
            <a:endParaRPr lang="ru-RU" sz="1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1284" y="6603920"/>
            <a:ext cx="2252092" cy="365125"/>
          </a:xfrm>
        </p:spPr>
        <p:txBody>
          <a:bodyPr/>
          <a:lstStyle/>
          <a:p>
            <a:fld id="{6DDF61C1-2457-E848-BB6B-E1DA9A54977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9" name="Заголовок 2"/>
          <p:cNvSpPr>
            <a:spLocks noGrp="1"/>
          </p:cNvSpPr>
          <p:nvPr>
            <p:ph type="title"/>
          </p:nvPr>
        </p:nvSpPr>
        <p:spPr>
          <a:xfrm>
            <a:off x="119950" y="529080"/>
            <a:ext cx="5854359" cy="6339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Кредитные программы для жителей села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625" y="1075932"/>
            <a:ext cx="9434723" cy="304662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</p:pic>
      <p:grpSp>
        <p:nvGrpSpPr>
          <p:cNvPr id="15" name="Группа 14"/>
          <p:cNvGrpSpPr/>
          <p:nvPr/>
        </p:nvGrpSpPr>
        <p:grpSpPr>
          <a:xfrm>
            <a:off x="4602938" y="1889974"/>
            <a:ext cx="1371600" cy="1371600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78944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5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2,7</a:t>
              </a:r>
              <a:endParaRPr lang="ru-RU" sz="5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11673" y="2864894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14715" y="1273954"/>
            <a:ext cx="3961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Сельская ипотека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2595" y="1987652"/>
            <a:ext cx="39002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потечный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государственной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363" y="6653705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- 3% годовых 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096" y="4187239"/>
            <a:ext cx="161899" cy="161899"/>
          </a:xfrm>
          <a:prstGeom prst="rect">
            <a:avLst/>
          </a:prstGeom>
        </p:spPr>
      </p:pic>
      <p:sp>
        <p:nvSpPr>
          <p:cNvPr id="68" name="Прямоугольник 67"/>
          <p:cNvSpPr/>
          <p:nvPr/>
        </p:nvSpPr>
        <p:spPr>
          <a:xfrm>
            <a:off x="1525310" y="4139847"/>
            <a:ext cx="16954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21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75 лет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18782" y="4410023"/>
            <a:ext cx="1849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территории РФ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8402" y="4448609"/>
            <a:ext cx="161899" cy="161899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-49808" y="5048177"/>
            <a:ext cx="1338811" cy="142530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Привлечение созаемщиков</a:t>
            </a:r>
            <a:endParaRPr lang="ru-RU" sz="1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497161" y="5299675"/>
            <a:ext cx="2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Супруг(а) заемщика (при отсутствии брачного договора /контракта)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1508637" y="5050379"/>
            <a:ext cx="16954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Не более 3-х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9508" y="5088603"/>
            <a:ext cx="161899" cy="161899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9508" y="5358176"/>
            <a:ext cx="161899" cy="161899"/>
          </a:xfrm>
          <a:prstGeom prst="rect">
            <a:avLst/>
          </a:prstGeom>
        </p:spPr>
      </p:pic>
      <p:sp>
        <p:nvSpPr>
          <p:cNvPr id="109" name="Прямоугольник 108"/>
          <p:cNvSpPr/>
          <p:nvPr/>
        </p:nvSpPr>
        <p:spPr>
          <a:xfrm>
            <a:off x="1487118" y="5824148"/>
            <a:ext cx="2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увеличения суммы кредита в качестве созаемщика можно привлечь любого человека (не только родственников)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9508" y="5878976"/>
            <a:ext cx="161899" cy="16189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0966" y="4203117"/>
            <a:ext cx="161899" cy="161899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5381720" y="4172411"/>
            <a:ext cx="16954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Заявление – анкета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388049" y="4932535"/>
            <a:ext cx="38277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Для мужчин в возрасте до 27 лет (включительно) – военный билет или удостоверение граждан, подлежащих первичной постановке на воинский учет (приписное свидетельство) 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388049" y="4410005"/>
            <a:ext cx="38277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Паспорт гражданина РФ или документ, его заменяющий (удостоверение личности для лиц, которые проходят военную службу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151" y="4488145"/>
            <a:ext cx="161899" cy="161899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151" y="4994749"/>
            <a:ext cx="161899" cy="161899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5416812" y="6142897"/>
            <a:ext cx="38277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Документы по кредитуемому объекту недвижимости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424050" y="5484885"/>
            <a:ext cx="33957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Документы о семейном положении/наличии детей</a:t>
            </a: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3849" y="5527047"/>
            <a:ext cx="161899" cy="161899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2151" y="5769024"/>
            <a:ext cx="161899" cy="161899"/>
          </a:xfrm>
          <a:prstGeom prst="rect">
            <a:avLst/>
          </a:prstGeom>
        </p:spPr>
      </p:pic>
      <p:sp>
        <p:nvSpPr>
          <p:cNvPr id="61" name="Прямоугольник 60"/>
          <p:cNvSpPr/>
          <p:nvPr/>
        </p:nvSpPr>
        <p:spPr>
          <a:xfrm>
            <a:off x="5439490" y="5720293"/>
            <a:ext cx="3827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финансовое состояние и трудовую занятость</a:t>
            </a:r>
          </a:p>
        </p:txBody>
      </p:sp>
      <p:pic>
        <p:nvPicPr>
          <p:cNvPr id="62" name="Рисунок 6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7591" y="6168363"/>
            <a:ext cx="161899" cy="161899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-42096" y="2958300"/>
            <a:ext cx="1338812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000" dirty="0" smtClean="0"/>
              <a:t>Срок действия решения Банка</a:t>
            </a:r>
            <a:endParaRPr lang="ru-RU" sz="1000" dirty="0"/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2236" y="3126122"/>
            <a:ext cx="161899" cy="161899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1492614" y="3017767"/>
            <a:ext cx="14456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календарных дней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-68913" y="4155420"/>
            <a:ext cx="1363924" cy="63566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516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61284" y="6603920"/>
            <a:ext cx="2252092" cy="365125"/>
          </a:xfrm>
        </p:spPr>
        <p:txBody>
          <a:bodyPr/>
          <a:lstStyle/>
          <a:p>
            <a:fld id="{6DDF61C1-2457-E848-BB6B-E1DA9A54977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9" name="Заголовок 2"/>
          <p:cNvSpPr>
            <a:spLocks noGrp="1"/>
          </p:cNvSpPr>
          <p:nvPr>
            <p:ph type="title"/>
          </p:nvPr>
        </p:nvSpPr>
        <p:spPr>
          <a:xfrm>
            <a:off x="119950" y="529080"/>
            <a:ext cx="5854359" cy="6339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Кредитные программы для жителей села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625" y="1075932"/>
            <a:ext cx="9434723" cy="304662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</p:pic>
      <p:grpSp>
        <p:nvGrpSpPr>
          <p:cNvPr id="15" name="Группа 14"/>
          <p:cNvGrpSpPr/>
          <p:nvPr/>
        </p:nvGrpSpPr>
        <p:grpSpPr>
          <a:xfrm>
            <a:off x="5288738" y="1159258"/>
            <a:ext cx="1371600" cy="1371600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78944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5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2,7</a:t>
              </a:r>
              <a:endParaRPr lang="ru-RU" sz="5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311673" y="2864894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65832" y="1116132"/>
            <a:ext cx="3961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Сельская ипотека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69863" y="1677434"/>
            <a:ext cx="39002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потечный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государственной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31" y="5764560"/>
            <a:ext cx="4418707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- 3%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годовых</a:t>
            </a:r>
            <a:endParaRPr lang="ru-RU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165832" y="2063164"/>
            <a:ext cx="1040457" cy="1040457"/>
            <a:chOff x="4768651" y="2627803"/>
            <a:chExt cx="1371600" cy="1371600"/>
          </a:xfrm>
        </p:grpSpPr>
        <p:sp>
          <p:nvSpPr>
            <p:cNvPr id="43" name="Овал 42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1220887" y="2331500"/>
            <a:ext cx="42987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предъявите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паспорт, документы </a:t>
            </a:r>
            <a:r>
              <a:rPr lang="ru-RU" altLang="ru-RU" sz="1100" dirty="0">
                <a:latin typeface="Arial" panose="020B0604020202020204" pitchFamily="34" charset="0"/>
              </a:rPr>
              <a:t>о семейном положении/наличии </a:t>
            </a:r>
            <a:r>
              <a:rPr lang="ru-RU" altLang="ru-RU" sz="1100" dirty="0" smtClean="0">
                <a:latin typeface="Arial" panose="020B0604020202020204" pitchFamily="34" charset="0"/>
              </a:rPr>
              <a:t>детей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сообщите работнику банка номер </a:t>
            </a:r>
            <a:r>
              <a:rPr lang="ru-RU" altLang="ru-RU" sz="1100" dirty="0" smtClean="0">
                <a:latin typeface="Arial" panose="020B0604020202020204" pitchFamily="34" charset="0"/>
              </a:rPr>
              <a:t>СНИЛС и цель кредита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1251023" y="2023723"/>
            <a:ext cx="1847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169545" y="3300844"/>
            <a:ext cx="1040457" cy="1040457"/>
            <a:chOff x="4768651" y="2627803"/>
            <a:chExt cx="1371600" cy="1371600"/>
          </a:xfrm>
        </p:grpSpPr>
        <p:sp>
          <p:nvSpPr>
            <p:cNvPr id="48" name="Овал 47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181462" y="4557252"/>
            <a:ext cx="1040457" cy="1040457"/>
            <a:chOff x="4768651" y="2627803"/>
            <a:chExt cx="1371600" cy="1371600"/>
          </a:xfrm>
        </p:grpSpPr>
        <p:sp>
          <p:nvSpPr>
            <p:cNvPr id="58" name="Овал 57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285140" y="3717711"/>
            <a:ext cx="42908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подберите объект в соответствии с целью ипотечного кредита и предоставьте документы по объекту недвижимости </a:t>
            </a:r>
            <a:r>
              <a:rPr lang="ru-RU" altLang="ru-RU" sz="900" dirty="0" smtClean="0">
                <a:latin typeface="Arial" panose="020B0604020202020204" pitchFamily="34" charset="0"/>
              </a:rPr>
              <a:t>(полный перечень документов размещен на сайте Банка)</a:t>
            </a:r>
            <a:endParaRPr lang="ru-RU" altLang="ru-RU" sz="1100" dirty="0" smtClean="0">
              <a:latin typeface="Arial" panose="020B0604020202020204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271797" y="3234454"/>
            <a:ext cx="41142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1333593" y="4493507"/>
            <a:ext cx="32136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42097" y="4747033"/>
            <a:ext cx="4779426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100" dirty="0" smtClean="0">
                <a:latin typeface="Arial" panose="020B0604020202020204" pitchFamily="34" charset="0"/>
              </a:rPr>
              <a:t>принесите </a:t>
            </a:r>
            <a:r>
              <a:rPr lang="ru-RU" sz="1100" dirty="0">
                <a:latin typeface="Arial" panose="020B0604020202020204" pitchFamily="34" charset="0"/>
              </a:rPr>
              <a:t>подписанный </a:t>
            </a:r>
            <a:r>
              <a:rPr lang="ru-RU" sz="1100" dirty="0" smtClean="0">
                <a:latin typeface="Arial" panose="020B0604020202020204" pitchFamily="34" charset="0"/>
              </a:rPr>
              <a:t>Договор купли продажи/ДДУ/Договор </a:t>
            </a:r>
            <a:r>
              <a:rPr lang="ru-RU" sz="1100" dirty="0">
                <a:latin typeface="Arial" panose="020B0604020202020204" pitchFamily="34" charset="0"/>
              </a:rPr>
              <a:t>подряда в офис </a:t>
            </a:r>
            <a:r>
              <a:rPr lang="ru-RU" sz="1100" dirty="0" smtClean="0">
                <a:latin typeface="Arial" panose="020B0604020202020204" pitchFamily="34" charset="0"/>
              </a:rPr>
              <a:t>Банка</a:t>
            </a:r>
            <a:endParaRPr lang="ru-RU" sz="1100" dirty="0">
              <a:latin typeface="Arial" panose="020B0604020202020204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</a:rPr>
              <a:t>подпишите кредитно-обеспечительную документацию (кредитные средства будут направлены на аккредитив</a:t>
            </a:r>
            <a:r>
              <a:rPr lang="ru-RU" sz="1100" dirty="0" smtClean="0">
                <a:latin typeface="Arial" panose="020B0604020202020204" pitchFamily="34" charset="0"/>
              </a:rPr>
              <a:t>)</a:t>
            </a:r>
            <a:endParaRPr lang="ru-RU" sz="1100" dirty="0">
              <a:latin typeface="Arial" panose="020B0604020202020204" pitchFamily="34" charset="0"/>
            </a:endParaRPr>
          </a:p>
          <a:p>
            <a:pPr marL="28575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</a:rPr>
              <a:t>зарегистрируйте в ФРС залог в пользу </a:t>
            </a:r>
            <a:r>
              <a:rPr lang="ru-RU" sz="1100" dirty="0" smtClean="0">
                <a:latin typeface="Arial" panose="020B0604020202020204" pitchFamily="34" charset="0"/>
              </a:rPr>
              <a:t>Банка</a:t>
            </a:r>
            <a:r>
              <a:rPr lang="en-US" sz="1100" baseline="30000" dirty="0">
                <a:latin typeface="Arial" panose="020B0604020202020204" pitchFamily="34" charset="0"/>
              </a:rPr>
              <a:t>2</a:t>
            </a:r>
            <a:endParaRPr lang="ru-RU" sz="1100" dirty="0"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87" y="5976410"/>
            <a:ext cx="9146898" cy="553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После регистрации ДДУ денежные средства с аккредитива будут направлены на счет застройщика. После регистрации ипотеки 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пользу Банка готовой квартиры/жилого дома с земельным участком денежные средства будут направлены продавцу недвижимости</a:t>
            </a:r>
            <a:r>
              <a:rPr lang="ru-RU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После регистрации ипотеки 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пользу Банка земельного участка с момента государственной регистрации перехода права собственности денежные средства направляются продавцу</a:t>
            </a:r>
            <a:r>
              <a:rPr lang="ru-RU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Денежные 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средства Подрядной организации за строительство жилого дома направляются частями по факту завершения этапа строительства, подписания акта выполненных работ и предоставления фотографии выполненных </a:t>
            </a:r>
            <a:r>
              <a:rPr lang="ru-RU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</a:t>
            </a:r>
            <a:endParaRPr lang="ru-RU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US Presi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67ea8c4-e13b-4022-ae41-c146554f18f0">DRRB-25-2441</_dlc_DocId>
    <_dlc_DocIdUrl xmlns="667ea8c4-e13b-4022-ae41-c146554f18f0">
      <Url>https://portal/departments/drrb/_layouts/15/DocIdRedir.aspx?ID=DRRB-25-2441</Url>
      <Description>DRRB-25-2441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8964CC9E0EDB34386107033A95C442E" ma:contentTypeVersion="0" ma:contentTypeDescription="Создание документа." ma:contentTypeScope="" ma:versionID="b42b9bd8b3942b3458508d2fdf67ce26">
  <xsd:schema xmlns:xsd="http://www.w3.org/2001/XMLSchema" xmlns:xs="http://www.w3.org/2001/XMLSchema" xmlns:p="http://schemas.microsoft.com/office/2006/metadata/properties" xmlns:ns2="667ea8c4-e13b-4022-ae41-c146554f18f0" targetNamespace="http://schemas.microsoft.com/office/2006/metadata/properties" ma:root="true" ma:fieldsID="089ef0accd68cf71d77274146770523a" ns2:_="">
    <xsd:import namespace="667ea8c4-e13b-4022-ae41-c146554f18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ea8c4-e13b-4022-ae41-c146554f18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95DC98-4A43-49CB-B1A9-07A8758E142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0FDA5BA-8669-49E4-8FB0-F442EAEE35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8E1D1-3D52-4D66-B49E-2E90BBB2C136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667ea8c4-e13b-4022-ae41-c146554f18f0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C970F6C-F4F4-418F-9308-79535CF13E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ea8c4-e13b-4022-ae41-c146554f18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52805</TotalTime>
  <Words>964</Words>
  <Application>Microsoft Office PowerPoint</Application>
  <PresentationFormat>Экран (4:3)</PresentationFormat>
  <Paragraphs>129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1_RUS Presi Template</vt:lpstr>
      <vt:lpstr>Кредитные программы для жителей села</vt:lpstr>
      <vt:lpstr>Кредитные программы для жителей села</vt:lpstr>
      <vt:lpstr>Презентация PowerPoint</vt:lpstr>
      <vt:lpstr>Кредитные программы для жителей села</vt:lpstr>
      <vt:lpstr>Кредитные программы для жителей села</vt:lpstr>
      <vt:lpstr>Кредитные программы для жителей села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Беляков Александр Алексеевич</dc:creator>
  <cp:lastModifiedBy>User Windows</cp:lastModifiedBy>
  <cp:revision>2488</cp:revision>
  <cp:lastPrinted>2020-01-10T11:49:22Z</cp:lastPrinted>
  <dcterms:created xsi:type="dcterms:W3CDTF">2013-08-28T13:08:37Z</dcterms:created>
  <dcterms:modified xsi:type="dcterms:W3CDTF">2020-11-02T09:56:31Z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0x01010088964CC9E0EDB34386107033A95C442E</vt:lpwstr>
  </property>
  <property fmtid="{D5CDD505-2E9C-101B-9397-08002B2CF9AE}" pid="3" name="_dlc_DocIdItemGuid">
    <vt:lpwstr>cda21b4c-f638-4ce9-a80a-ffbaf39413eb</vt:lpwstr>
  </property>
</Properties>
</file>